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56" r:id="rId3"/>
    <p:sldId id="294" r:id="rId4"/>
    <p:sldId id="282" r:id="rId5"/>
    <p:sldId id="291" r:id="rId6"/>
    <p:sldId id="258" r:id="rId7"/>
    <p:sldId id="277" r:id="rId8"/>
    <p:sldId id="281" r:id="rId9"/>
    <p:sldId id="260" r:id="rId10"/>
    <p:sldId id="278" r:id="rId11"/>
    <p:sldId id="262" r:id="rId12"/>
    <p:sldId id="289" r:id="rId13"/>
    <p:sldId id="283" r:id="rId14"/>
    <p:sldId id="288" r:id="rId15"/>
    <p:sldId id="279" r:id="rId16"/>
    <p:sldId id="280" r:id="rId17"/>
    <p:sldId id="265" r:id="rId18"/>
    <p:sldId id="264" r:id="rId19"/>
    <p:sldId id="270" r:id="rId20"/>
    <p:sldId id="274" r:id="rId21"/>
    <p:sldId id="271" r:id="rId22"/>
    <p:sldId id="275" r:id="rId23"/>
    <p:sldId id="276" r:id="rId24"/>
    <p:sldId id="272" r:id="rId25"/>
    <p:sldId id="273" r:id="rId26"/>
    <p:sldId id="284" r:id="rId27"/>
    <p:sldId id="290" r:id="rId28"/>
    <p:sldId id="292" r:id="rId29"/>
    <p:sldId id="295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BD774C-428A-FE42-A2BD-E34C34E348D9}">
          <p14:sldIdLst>
            <p14:sldId id="257"/>
            <p14:sldId id="256"/>
          </p14:sldIdLst>
        </p14:section>
        <p14:section name="Heritability - General" id="{4BBED144-B763-5446-A8B0-A57E9D591844}">
          <p14:sldIdLst>
            <p14:sldId id="294"/>
            <p14:sldId id="282"/>
            <p14:sldId id="291"/>
            <p14:sldId id="258"/>
            <p14:sldId id="277"/>
            <p14:sldId id="281"/>
            <p14:sldId id="260"/>
            <p14:sldId id="278"/>
          </p14:sldIdLst>
        </p14:section>
        <p14:section name="Heritability of Obesity" id="{252C5136-5703-404F-873C-DF8DCD2260BF}">
          <p14:sldIdLst>
            <p14:sldId id="262"/>
            <p14:sldId id="289"/>
            <p14:sldId id="283"/>
            <p14:sldId id="288"/>
            <p14:sldId id="279"/>
          </p14:sldIdLst>
        </p14:section>
        <p14:section name="Pedigrees" id="{B4ADF4CE-C168-C34E-BDF5-D28BDE3CDE39}">
          <p14:sldIdLst>
            <p14:sldId id="280"/>
            <p14:sldId id="265"/>
            <p14:sldId id="264"/>
            <p14:sldId id="270"/>
            <p14:sldId id="274"/>
            <p14:sldId id="271"/>
            <p14:sldId id="275"/>
            <p14:sldId id="276"/>
          </p14:sldIdLst>
        </p14:section>
        <p14:section name="GWAS" id="{276F0D78-7738-1045-95CD-CC8E513D231E}">
          <p14:sldIdLst>
            <p14:sldId id="272"/>
            <p14:sldId id="273"/>
            <p14:sldId id="284"/>
            <p14:sldId id="290"/>
            <p14:sldId id="292"/>
            <p14:sldId id="295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851"/>
    <p:restoredTop sz="67913"/>
  </p:normalViewPr>
  <p:slideViewPr>
    <p:cSldViewPr snapToGrid="0" snapToObjects="1">
      <p:cViewPr varScale="1">
        <p:scale>
          <a:sx n="57" d="100"/>
          <a:sy n="57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Height</c:v>
                </c:pt>
                <c:pt idx="1">
                  <c:v>Black Hair</c:v>
                </c:pt>
                <c:pt idx="2">
                  <c:v>Myopia</c:v>
                </c:pt>
                <c:pt idx="3">
                  <c:v>Cancer Risk</c:v>
                </c:pt>
                <c:pt idx="4">
                  <c:v>IQ</c:v>
                </c:pt>
                <c:pt idx="5">
                  <c:v>Acne</c:v>
                </c:pt>
                <c:pt idx="6">
                  <c:v>Sickle-Cell</c:v>
                </c:pt>
                <c:pt idx="7">
                  <c:v>Anxiety</c:v>
                </c:pt>
                <c:pt idx="8">
                  <c:v>Depression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0.8</c:v>
                </c:pt>
                <c:pt idx="1">
                  <c:v>0.96</c:v>
                </c:pt>
                <c:pt idx="2">
                  <c:v>0.61</c:v>
                </c:pt>
                <c:pt idx="3">
                  <c:v>0.33</c:v>
                </c:pt>
                <c:pt idx="4">
                  <c:v>0.75</c:v>
                </c:pt>
                <c:pt idx="5">
                  <c:v>0.72</c:v>
                </c:pt>
                <c:pt idx="6">
                  <c:v>0.97</c:v>
                </c:pt>
                <c:pt idx="7">
                  <c:v>0.02</c:v>
                </c:pt>
                <c:pt idx="8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60-6347-83AC-F281C8C4D5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44953424"/>
        <c:axId val="-1644951104"/>
      </c:barChart>
      <c:catAx>
        <c:axId val="-1644953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44951104"/>
        <c:crosses val="autoZero"/>
        <c:auto val="1"/>
        <c:lblAlgn val="ctr"/>
        <c:lblOffset val="100"/>
        <c:noMultiLvlLbl val="0"/>
      </c:catAx>
      <c:valAx>
        <c:axId val="-1644951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3600"/>
                  <a:t>Trait Heritability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44953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1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</c:v>
                </c:pt>
                <c:pt idx="1">
                  <c:v>10</c:v>
                </c:pt>
                <c:pt idx="2">
                  <c:v>5</c:v>
                </c:pt>
                <c:pt idx="3">
                  <c:v>2.5</c:v>
                </c:pt>
                <c:pt idx="4">
                  <c:v>1</c:v>
                </c:pt>
                <c:pt idx="5">
                  <c:v>0.25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3.88</c:v>
                </c:pt>
                <c:pt idx="1">
                  <c:v>4.29</c:v>
                </c:pt>
                <c:pt idx="2">
                  <c:v>4.82</c:v>
                </c:pt>
                <c:pt idx="3">
                  <c:v>5.54</c:v>
                </c:pt>
                <c:pt idx="4">
                  <c:v>6.15</c:v>
                </c:pt>
                <c:pt idx="5">
                  <c:v>6.77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E9B-864F-81C9-4551AD6ACA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2855680"/>
        <c:axId val="422857376"/>
      </c:scatterChart>
      <c:valAx>
        <c:axId val="422855680"/>
        <c:scaling>
          <c:orientation val="minMax"/>
          <c:max val="2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Percentile of BMI Risk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7376"/>
        <c:crosses val="autoZero"/>
        <c:crossBetween val="midCat"/>
      </c:valAx>
      <c:valAx>
        <c:axId val="422857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Obesity Risk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5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2F0BD-B940-4943-AC88-9F0E3FA90043}" type="datetimeFigureOut">
              <a:rPr lang="en-US" smtClean="0"/>
              <a:t>9/2/18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931BF-EB81-6E41-A4ED-CF27C9BA3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83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have started with</a:t>
            </a:r>
            <a:r>
              <a:rPr lang="en-US" baseline="0" dirty="0"/>
              <a:t> three components of heritability then gone down from there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terminology got clunky, define things early, maybe give examples of what I mean by the two</a:t>
            </a:r>
          </a:p>
          <a:p>
            <a:r>
              <a:rPr lang="en-US" baseline="0" dirty="0"/>
              <a:t>Maybe give examples of Vg, </a:t>
            </a:r>
            <a:r>
              <a:rPr lang="en-US" baseline="0" dirty="0" err="1"/>
              <a:t>Ve</a:t>
            </a:r>
            <a:r>
              <a:rPr lang="en-US" baseline="0" dirty="0"/>
              <a:t> and non-heritable</a:t>
            </a:r>
          </a:p>
          <a:p>
            <a:r>
              <a:rPr lang="en-US" baseline="0" dirty="0"/>
              <a:t>Check the math!!</a:t>
            </a:r>
          </a:p>
          <a:p>
            <a:r>
              <a:rPr lang="en-US" baseline="0" dirty="0"/>
              <a:t>Broad vs narrow</a:t>
            </a:r>
          </a:p>
          <a:p>
            <a:r>
              <a:rPr lang="en-US" baseline="0" dirty="0"/>
              <a:t>Exams and readings what do they need to know </a:t>
            </a:r>
          </a:p>
          <a:p>
            <a:r>
              <a:rPr lang="en-US" baseline="0" dirty="0"/>
              <a:t>Lots of confusions about heritability, layout of introducing genetics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22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6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Article</a:t>
            </a:r>
            <a:r>
              <a:rPr lang="en-US" baseline="0" dirty="0"/>
              <a:t> on race and ancestry in the biomedical sciences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09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86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estimates are 77%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8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0.4-0.6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33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53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9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BBS: 17,00</a:t>
            </a:r>
            <a:r>
              <a:rPr lang="en-US" baseline="0" dirty="0"/>
              <a:t>0 NFLD, 13,500 </a:t>
            </a:r>
            <a:r>
              <a:rPr lang="en-US" baseline="0" dirty="0" err="1"/>
              <a:t>Bedoin</a:t>
            </a:r>
            <a:r>
              <a:rPr lang="en-US" baseline="0" dirty="0"/>
              <a:t> in Kuwait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83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FTO</a:t>
            </a:r>
            <a:r>
              <a:rPr lang="en-US" baseline="0" dirty="0"/>
              <a:t> is the biggest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additional minor (risk) allele is associated with a 0.39 kg/m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higher BMI (equivalent to 1,130 g for a person of 1.70m tall)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A8DEB-BEAA-8542-A4E6-9B36C51CB12F}" type="datetimeFigureOut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Genetics of Obesity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Separate Familial from Heritable?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6923" y="1825625"/>
            <a:ext cx="5296876" cy="4351338"/>
          </a:xfrm>
        </p:spPr>
        <p:txBody>
          <a:bodyPr/>
          <a:lstStyle/>
          <a:p>
            <a:r>
              <a:rPr lang="en-US" dirty="0"/>
              <a:t>The experiment we designed calculated the Total Heritability (H</a:t>
            </a:r>
            <a:r>
              <a:rPr lang="en-US" baseline="30000" dirty="0"/>
              <a:t>2</a:t>
            </a:r>
            <a:r>
              <a:rPr lang="en-US" dirty="0"/>
              <a:t>).  </a:t>
            </a:r>
          </a:p>
          <a:p>
            <a:r>
              <a:rPr lang="en-US" dirty="0"/>
              <a:t>To determine proportion that is genetic, we need ways to separate genetics from environments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75" y="2993110"/>
            <a:ext cx="36703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51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Twin Studies and Obesity Heritability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763" y="1570831"/>
            <a:ext cx="4719638" cy="4351338"/>
          </a:xfrm>
        </p:spPr>
        <p:txBody>
          <a:bodyPr/>
          <a:lstStyle/>
          <a:p>
            <a:r>
              <a:rPr lang="en-US" dirty="0"/>
              <a:t>H</a:t>
            </a:r>
            <a:r>
              <a:rPr lang="en-US" baseline="30000" dirty="0"/>
              <a:t>2</a:t>
            </a:r>
            <a:r>
              <a:rPr lang="en-US" dirty="0"/>
              <a:t>  = 0.70 for men, 0.66 for women</a:t>
            </a:r>
          </a:p>
          <a:p>
            <a:r>
              <a:rPr lang="en-US" dirty="0"/>
              <a:t>This suggests V</a:t>
            </a:r>
            <a:r>
              <a:rPr lang="en-US" baseline="-25000" dirty="0"/>
              <a:t>G</a:t>
            </a:r>
            <a:r>
              <a:rPr lang="en-US" dirty="0"/>
              <a:t> ~ 40-60% for the genetic component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341" y="1566880"/>
            <a:ext cx="4043070" cy="3376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5" y="3324208"/>
            <a:ext cx="5245913" cy="3111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0850" y="5125105"/>
            <a:ext cx="5391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effectLst/>
              </a:rPr>
              <a:t>Stunkard</a:t>
            </a:r>
            <a:r>
              <a:rPr lang="en-US" dirty="0">
                <a:effectLst/>
              </a:rPr>
              <a:t> AJ, Harris JR, Pedersen NL, </a:t>
            </a:r>
            <a:r>
              <a:rPr lang="en-US" dirty="0" err="1">
                <a:effectLst/>
              </a:rPr>
              <a:t>McClearn</a:t>
            </a:r>
            <a:r>
              <a:rPr lang="en-US" dirty="0">
                <a:effectLst/>
              </a:rPr>
              <a:t> GE. The Body-Mass Index of Twins Who Have Been Reared Apart. N </a:t>
            </a:r>
            <a:r>
              <a:rPr lang="en-US" dirty="0" err="1">
                <a:effectLst/>
              </a:rPr>
              <a:t>Engl</a:t>
            </a:r>
            <a:r>
              <a:rPr lang="en-US" dirty="0">
                <a:effectLst/>
              </a:rPr>
              <a:t> J Med. 1990; 322: 1483–7.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10.1056/NEJM199005243222102.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6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0CF3-8C4D-5F43-8009-1E60E426E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BMI Correlations of Different Sibling-Sets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50A9B-DA0A-0E47-B801-ED9DE946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416049"/>
            <a:ext cx="6896697" cy="518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3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the math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23% of the total variance is non-heritable (1-0.77)</a:t>
            </a:r>
          </a:p>
          <a:p>
            <a:r>
              <a:rPr lang="en-US" dirty="0"/>
              <a:t>50% of the total variance is genetic (V</a:t>
            </a:r>
            <a:r>
              <a:rPr lang="en-US" baseline="-25000" dirty="0"/>
              <a:t>g</a:t>
            </a:r>
            <a:r>
              <a:rPr lang="en-US" dirty="0"/>
              <a:t> from twin studies)</a:t>
            </a:r>
          </a:p>
          <a:p>
            <a:r>
              <a:rPr lang="en-US" dirty="0"/>
              <a:t>15% of the heritable variance is shared environment (solve for </a:t>
            </a:r>
            <a:r>
              <a:rPr lang="en-US" dirty="0" err="1"/>
              <a:t>V</a:t>
            </a:r>
            <a:r>
              <a:rPr lang="en-US" baseline="-25000" dirty="0" err="1"/>
              <a:t>e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99" y="1931003"/>
            <a:ext cx="1812289" cy="739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99" y="2935684"/>
            <a:ext cx="2007838" cy="59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76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think?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That is more genetic than I thought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That is less genetic than I thought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That is more non-heritable than I thought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That is less non-heritable than I thought</a:t>
            </a:r>
          </a:p>
        </p:txBody>
      </p:sp>
    </p:spTree>
    <p:extLst>
      <p:ext uri="{BB962C8B-B14F-4D97-AF65-F5344CB8AC3E}">
        <p14:creationId xmlns:p14="http://schemas.microsoft.com/office/powerpoint/2010/main" val="497756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 Sense and Narrow Sense Heritability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ways to calculate heritability, top down and bottom up:</a:t>
            </a:r>
          </a:p>
          <a:p>
            <a:pPr lvl="1"/>
            <a:r>
              <a:rPr lang="en-US" b="1" dirty="0"/>
              <a:t>Broad Sense: </a:t>
            </a:r>
            <a:r>
              <a:rPr lang="en-US" dirty="0"/>
              <a:t>The genetic heritability calculated as above (H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Narrow Sense: </a:t>
            </a:r>
            <a:r>
              <a:rPr lang="en-US" dirty="0"/>
              <a:t>Proportion of the phenotype due to additive effect of genetic alleles (h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8424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identify obesity-causing alleles?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Pedigrees</a:t>
            </a:r>
          </a:p>
          <a:p>
            <a:r>
              <a:rPr lang="en-US" dirty="0"/>
              <a:t>GWAS</a:t>
            </a:r>
          </a:p>
        </p:txBody>
      </p:sp>
    </p:spTree>
    <p:extLst>
      <p:ext uri="{BB962C8B-B14F-4D97-AF65-F5344CB8AC3E}">
        <p14:creationId xmlns:p14="http://schemas.microsoft.com/office/powerpoint/2010/main" val="443667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Methodologis</a:t>
            </a:r>
            <a:r>
              <a:rPr lang="en-US" dirty="0"/>
              <a:t> for Identifying Obesity-Associated Genes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293930" cy="4351338"/>
          </a:xfrm>
        </p:spPr>
        <p:txBody>
          <a:bodyPr/>
          <a:lstStyle/>
          <a:p>
            <a:r>
              <a:rPr lang="en-US" dirty="0"/>
              <a:t>Pedigree studies</a:t>
            </a:r>
          </a:p>
          <a:p>
            <a:pPr lvl="1"/>
            <a:r>
              <a:rPr lang="en-US" dirty="0"/>
              <a:t>Rare</a:t>
            </a:r>
          </a:p>
          <a:p>
            <a:pPr lvl="1"/>
            <a:r>
              <a:rPr lang="en-US" dirty="0"/>
              <a:t>Highly penetrant</a:t>
            </a:r>
          </a:p>
          <a:p>
            <a:r>
              <a:rPr lang="en-US" dirty="0"/>
              <a:t>Genome-wide association studies</a:t>
            </a:r>
          </a:p>
          <a:p>
            <a:pPr lvl="1"/>
            <a:r>
              <a:rPr lang="en-US" dirty="0"/>
              <a:t>Common</a:t>
            </a:r>
          </a:p>
          <a:p>
            <a:pPr lvl="1"/>
            <a:r>
              <a:rPr lang="en-US" dirty="0"/>
              <a:t>Small effect sizes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0" y="2036954"/>
            <a:ext cx="8059870" cy="3928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1825" y="6350192"/>
            <a:ext cx="9195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</a:t>
            </a:r>
            <a:r>
              <a:rPr lang="en-US" dirty="0" err="1"/>
              <a:t>scitable</a:t>
            </a:r>
            <a:r>
              <a:rPr lang="en-US" dirty="0"/>
              <a:t>/</a:t>
            </a:r>
            <a:r>
              <a:rPr lang="en-US" dirty="0" err="1"/>
              <a:t>topicpage</a:t>
            </a:r>
            <a:r>
              <a:rPr lang="en-US" dirty="0"/>
              <a:t>/multifactorial-inheritance-and-genetic-disease-919</a:t>
            </a:r>
          </a:p>
        </p:txBody>
      </p:sp>
    </p:spTree>
    <p:extLst>
      <p:ext uri="{BB962C8B-B14F-4D97-AF65-F5344CB8AC3E}">
        <p14:creationId xmlns:p14="http://schemas.microsoft.com/office/powerpoint/2010/main" val="590574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of Leptin as a Rare Syndromic Form of Obesity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637" y="5777508"/>
            <a:ext cx="11533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Montague CT, </a:t>
            </a:r>
            <a:r>
              <a:rPr lang="en-US" dirty="0" err="1">
                <a:effectLst/>
              </a:rPr>
              <a:t>Farooqi</a:t>
            </a:r>
            <a:r>
              <a:rPr lang="en-US" dirty="0">
                <a:effectLst/>
              </a:rPr>
              <a:t> IS, Whitehead JP, </a:t>
            </a:r>
            <a:r>
              <a:rPr lang="en-US" dirty="0" err="1">
                <a:effectLst/>
              </a:rPr>
              <a:t>Soos</a:t>
            </a:r>
            <a:r>
              <a:rPr lang="en-US" dirty="0">
                <a:effectLst/>
              </a:rPr>
              <a:t> M a, Rau H, Wareham NJ, </a:t>
            </a:r>
            <a:r>
              <a:rPr lang="en-US" dirty="0" err="1">
                <a:effectLst/>
              </a:rPr>
              <a:t>Sewter</a:t>
            </a:r>
            <a:r>
              <a:rPr lang="en-US" dirty="0">
                <a:effectLst/>
              </a:rPr>
              <a:t> CP, Digby JE, Mohammed SN, Hurst JA, </a:t>
            </a:r>
            <a:r>
              <a:rPr lang="en-US" dirty="0" err="1">
                <a:effectLst/>
              </a:rPr>
              <a:t>Cheetham</a:t>
            </a:r>
            <a:r>
              <a:rPr lang="en-US" dirty="0">
                <a:effectLst/>
              </a:rPr>
              <a:t> CH, </a:t>
            </a:r>
            <a:r>
              <a:rPr lang="en-US" dirty="0" err="1">
                <a:effectLst/>
              </a:rPr>
              <a:t>Earley</a:t>
            </a:r>
            <a:r>
              <a:rPr lang="en-US" dirty="0">
                <a:effectLst/>
              </a:rPr>
              <a:t> a R, Barnett a H, et al. Congenital leptin deficiency is associated with severe early-onset obesity in humans. Nature. 1997; 387: 903–8.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10.1038/43185.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647" y="1027906"/>
            <a:ext cx="6136229" cy="4614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7" y="1994029"/>
            <a:ext cx="5333540" cy="326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Leptin is an appetite suppressant from fat tissue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013" y="1092200"/>
            <a:ext cx="6350000" cy="57658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59393" y="3466494"/>
            <a:ext cx="840658" cy="943896"/>
          </a:xfrm>
          <a:prstGeom prst="line">
            <a:avLst/>
          </a:prstGeom>
          <a:ln w="920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288890" y="3436997"/>
            <a:ext cx="793955" cy="1032387"/>
          </a:xfrm>
          <a:prstGeom prst="line">
            <a:avLst/>
          </a:prstGeom>
          <a:ln w="920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900629" y="1808675"/>
            <a:ext cx="840658" cy="943896"/>
          </a:xfrm>
          <a:prstGeom prst="line">
            <a:avLst/>
          </a:prstGeom>
          <a:ln w="920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7930126" y="1779178"/>
            <a:ext cx="793955" cy="1032387"/>
          </a:xfrm>
          <a:prstGeom prst="line">
            <a:avLst/>
          </a:prstGeom>
          <a:ln w="920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63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 the proportion of obesity that is heritable and how this was determined.</a:t>
            </a:r>
          </a:p>
          <a:p>
            <a:r>
              <a:rPr lang="en-US" dirty="0"/>
              <a:t>Explain the difference between the effects of inherited environment and genetics.</a:t>
            </a:r>
          </a:p>
          <a:p>
            <a:r>
              <a:rPr lang="en-US" dirty="0"/>
              <a:t>Understand the role of the environment in the heritability of obesity.</a:t>
            </a:r>
          </a:p>
          <a:p>
            <a:r>
              <a:rPr lang="en-US" dirty="0"/>
              <a:t>Discriminate between the methodologies used to identify rare and common obesogenic variants.</a:t>
            </a:r>
          </a:p>
          <a:p>
            <a:r>
              <a:rPr lang="en-US" dirty="0"/>
              <a:t>Apply knowledge of obesogenic variants to potential individualized treatments.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Leptin deficiency is treatable with recombinant leptin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179" y="1080691"/>
            <a:ext cx="4746538" cy="4705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154" y="5939239"/>
            <a:ext cx="11902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effectLst/>
              </a:rPr>
              <a:t>Farooqi</a:t>
            </a:r>
            <a:r>
              <a:rPr lang="en-US" dirty="0">
                <a:effectLst/>
              </a:rPr>
              <a:t> IS, </a:t>
            </a:r>
            <a:r>
              <a:rPr lang="en-US" dirty="0" err="1">
                <a:effectLst/>
              </a:rPr>
              <a:t>Jebb</a:t>
            </a:r>
            <a:r>
              <a:rPr lang="en-US" dirty="0">
                <a:effectLst/>
              </a:rPr>
              <a:t> SA, </a:t>
            </a:r>
            <a:r>
              <a:rPr lang="en-US" dirty="0" err="1">
                <a:effectLst/>
              </a:rPr>
              <a:t>Langmack</a:t>
            </a:r>
            <a:r>
              <a:rPr lang="en-US" dirty="0">
                <a:effectLst/>
              </a:rPr>
              <a:t> G, Lawrence E, </a:t>
            </a:r>
            <a:r>
              <a:rPr lang="en-US" dirty="0" err="1">
                <a:effectLst/>
              </a:rPr>
              <a:t>Cheetham</a:t>
            </a:r>
            <a:r>
              <a:rPr lang="en-US" dirty="0">
                <a:effectLst/>
              </a:rPr>
              <a:t> CH, Prentice AM, Hughes IA, McCamish MA, </a:t>
            </a:r>
            <a:r>
              <a:rPr lang="en-US" dirty="0" err="1">
                <a:effectLst/>
              </a:rPr>
              <a:t>O’Rahilly</a:t>
            </a:r>
            <a:r>
              <a:rPr lang="en-US" dirty="0">
                <a:effectLst/>
              </a:rPr>
              <a:t> S. Effects of recombinant leptin therapy in a child with congenital leptin deficiency. N </a:t>
            </a:r>
            <a:r>
              <a:rPr lang="en-US" dirty="0" err="1">
                <a:effectLst/>
              </a:rPr>
              <a:t>Engl</a:t>
            </a:r>
            <a:r>
              <a:rPr lang="en-US" dirty="0">
                <a:effectLst/>
              </a:rPr>
              <a:t> J Med. 1999; 341: 879–84.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10.1056/NEJM199909163411204.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729867"/>
            <a:ext cx="4371975" cy="41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08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syndromic forms of obesity associate with appetite control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7940878"/>
              </p:ext>
            </p:extLst>
          </p:nvPr>
        </p:nvGraphicFramePr>
        <p:xfrm>
          <a:off x="540545" y="1811337"/>
          <a:ext cx="1152879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1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4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Heritability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Occurrence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Leptin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 Recessive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Extremely Rare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Leptin Receptor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LEPR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</a:t>
                      </a:r>
                      <a:r>
                        <a:rPr lang="en-US" baseline="0" dirty="0"/>
                        <a:t> Recessive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3% of Early Onset Obese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Melanocortin</a:t>
                      </a:r>
                      <a:r>
                        <a:rPr lang="en-US" dirty="0"/>
                        <a:t> (</a:t>
                      </a:r>
                      <a:r>
                        <a:rPr lang="en-US" dirty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/>
                        <a:t>-MSH)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POMC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</a:t>
                      </a:r>
                      <a:r>
                        <a:rPr lang="en-US" baseline="0" dirty="0"/>
                        <a:t> Recessive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Extremely</a:t>
                      </a:r>
                      <a:r>
                        <a:rPr lang="en-US" baseline="0" dirty="0"/>
                        <a:t> Rare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Melanocortin</a:t>
                      </a:r>
                      <a:r>
                        <a:rPr lang="en-US" baseline="0" dirty="0"/>
                        <a:t> 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CPE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 Recessive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Extremely Rare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Melanocortin</a:t>
                      </a:r>
                      <a:r>
                        <a:rPr lang="en-US" dirty="0"/>
                        <a:t> Receptor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MC4R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 Dominant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1-6% of</a:t>
                      </a:r>
                      <a:r>
                        <a:rPr lang="en-US" baseline="0" dirty="0"/>
                        <a:t> Early Onset, 0.1-0.2% of Total Population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WAGRS Syndrome (Obese)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BDNF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</a:t>
                      </a:r>
                      <a:r>
                        <a:rPr lang="en-US" baseline="0" dirty="0"/>
                        <a:t> Dominant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1:1,500,000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BDNF</a:t>
                      </a:r>
                      <a:r>
                        <a:rPr lang="en-US" baseline="0" dirty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NTRK2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 Recessive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Extremely Rare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Prader</a:t>
                      </a:r>
                      <a:r>
                        <a:rPr lang="en-US" dirty="0"/>
                        <a:t>-Willi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Several genes at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15q23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</a:t>
                      </a:r>
                      <a:r>
                        <a:rPr lang="en-US" baseline="0" dirty="0"/>
                        <a:t> Dominant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Barnet-</a:t>
                      </a:r>
                      <a:r>
                        <a:rPr lang="en-US" dirty="0" err="1"/>
                        <a:t>Biedel</a:t>
                      </a:r>
                      <a:r>
                        <a:rPr lang="en-US" dirty="0"/>
                        <a:t> Syndrome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Several</a:t>
                      </a:r>
                      <a:r>
                        <a:rPr lang="en-US" baseline="0" dirty="0"/>
                        <a:t> </a:t>
                      </a:r>
                      <a:r>
                        <a:rPr lang="en-US" i="1" baseline="0" dirty="0"/>
                        <a:t>BBS</a:t>
                      </a:r>
                      <a:r>
                        <a:rPr lang="en-US" baseline="0" dirty="0"/>
                        <a:t> genes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 Recessive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1:150,000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-468923" y="3938954"/>
            <a:ext cx="1009467" cy="23446"/>
          </a:xfrm>
          <a:prstGeom prst="straightConnector1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-504734" y="2746193"/>
            <a:ext cx="1009467" cy="23446"/>
          </a:xfrm>
          <a:prstGeom prst="straightConnector1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08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Leptin, </a:t>
            </a:r>
            <a:r>
              <a:rPr lang="en-US" dirty="0" err="1"/>
              <a:t>Melanocortin</a:t>
            </a:r>
            <a:r>
              <a:rPr lang="en-US" dirty="0"/>
              <a:t> and BDNF in appetite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52" y="1591748"/>
            <a:ext cx="7809271" cy="52662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88942" y="1976284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790039" y="3477749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88942" y="2569563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790039" y="4067866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58813" y="5319252"/>
            <a:ext cx="766916" cy="580103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28885" y="5802806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6924" y="4646101"/>
            <a:ext cx="3274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Syndromic obesity variants generally </a:t>
            </a:r>
            <a:r>
              <a:rPr lang="en-US" sz="3200"/>
              <a:t>cause over-eating</a:t>
            </a:r>
          </a:p>
        </p:txBody>
      </p:sp>
    </p:spTree>
    <p:extLst>
      <p:ext uri="{BB962C8B-B14F-4D97-AF65-F5344CB8AC3E}">
        <p14:creationId xmlns:p14="http://schemas.microsoft.com/office/powerpoint/2010/main" val="12376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 amongst yourselves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come across a patient with severe, early onset obesity.  They have a mutation in </a:t>
            </a:r>
            <a:r>
              <a:rPr lang="en-US" i="1" dirty="0"/>
              <a:t>MC4R</a:t>
            </a:r>
            <a:r>
              <a:rPr lang="en-US" dirty="0"/>
              <a:t> that blocks the ability of that receptor to function at all.</a:t>
            </a:r>
          </a:p>
          <a:p>
            <a:pPr lvl="1"/>
            <a:r>
              <a:rPr lang="en-US" dirty="0"/>
              <a:t>Would this person be expected to </a:t>
            </a:r>
            <a:r>
              <a:rPr lang="en-US" dirty="0" err="1"/>
              <a:t>hyperphagic</a:t>
            </a:r>
            <a:r>
              <a:rPr lang="en-US" dirty="0"/>
              <a:t> or anorexic?  Why or why not?</a:t>
            </a:r>
          </a:p>
          <a:p>
            <a:pPr lvl="1"/>
            <a:r>
              <a:rPr lang="en-US" dirty="0"/>
              <a:t>Would leptin therapy be effective in this patient?  Why or why not?</a:t>
            </a:r>
          </a:p>
          <a:p>
            <a:pPr lvl="1"/>
            <a:r>
              <a:rPr lang="en-US" dirty="0"/>
              <a:t>What other treatments might you suggest (either pharmacological or other).</a:t>
            </a:r>
          </a:p>
        </p:txBody>
      </p:sp>
    </p:spTree>
    <p:extLst>
      <p:ext uri="{BB962C8B-B14F-4D97-AF65-F5344CB8AC3E}">
        <p14:creationId xmlns:p14="http://schemas.microsoft.com/office/powerpoint/2010/main" val="978806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GWAS and common variants associated with obesity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11" y="2094271"/>
            <a:ext cx="5236627" cy="3554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983" y="1492480"/>
            <a:ext cx="5730990" cy="427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are we at predicting obesity from genomic data?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Familially</a:t>
            </a:r>
            <a:r>
              <a:rPr lang="en-US" dirty="0"/>
              <a:t>, pretty good (77% of the variance)</a:t>
            </a:r>
          </a:p>
          <a:p>
            <a:r>
              <a:rPr lang="en-US" dirty="0"/>
              <a:t>Genetically, not as good except rare syndromic cases</a:t>
            </a:r>
          </a:p>
          <a:p>
            <a:r>
              <a:rPr lang="en-US" dirty="0"/>
              <a:t>Missing genetic heritability</a:t>
            </a:r>
          </a:p>
          <a:p>
            <a:pPr lvl="1"/>
            <a:r>
              <a:rPr lang="en-US" dirty="0"/>
              <a:t>We can only explain 2.5% of the 50% that is genetic</a:t>
            </a:r>
          </a:p>
          <a:p>
            <a:pPr lvl="1"/>
            <a:r>
              <a:rPr lang="en-US" dirty="0"/>
              <a:t>Some possible sources</a:t>
            </a:r>
          </a:p>
          <a:p>
            <a:pPr lvl="2"/>
            <a:r>
              <a:rPr lang="en-US" dirty="0"/>
              <a:t>More alleles to be found</a:t>
            </a:r>
          </a:p>
          <a:p>
            <a:pPr lvl="2"/>
            <a:r>
              <a:rPr lang="en-US" dirty="0"/>
              <a:t>Epistasis </a:t>
            </a:r>
            <a:r>
              <a:rPr lang="mr-IN" dirty="0"/>
              <a:t>–</a:t>
            </a:r>
            <a:r>
              <a:rPr lang="en-US" dirty="0"/>
              <a:t> Additive/Subtractive Effects</a:t>
            </a:r>
          </a:p>
          <a:p>
            <a:pPr lvl="2"/>
            <a:r>
              <a:rPr lang="en-US" dirty="0"/>
              <a:t>Epigenetics </a:t>
            </a:r>
            <a:r>
              <a:rPr lang="mr-IN" dirty="0"/>
              <a:t>–</a:t>
            </a:r>
            <a:r>
              <a:rPr lang="en-US" dirty="0"/>
              <a:t> Non-genetic heredity (chromatin modifications, DNA methylation, small RNA’s)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5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Variants Have Small Effects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52820"/>
          <a:stretch/>
        </p:blipFill>
        <p:spPr>
          <a:xfrm>
            <a:off x="0" y="1262368"/>
            <a:ext cx="12060695" cy="4595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254" y="5877538"/>
            <a:ext cx="11705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Locke AE, </a:t>
            </a:r>
            <a:r>
              <a:rPr lang="en-US" dirty="0" err="1"/>
              <a:t>Kahali</a:t>
            </a:r>
            <a:r>
              <a:rPr lang="en-US" dirty="0"/>
              <a:t> B, Berndt SI, Justice AE, </a:t>
            </a:r>
            <a:r>
              <a:rPr lang="en-US" dirty="0" err="1"/>
              <a:t>Pers</a:t>
            </a:r>
            <a:r>
              <a:rPr lang="en-US" dirty="0"/>
              <a:t> TH, Day FR, Powell C, </a:t>
            </a:r>
            <a:r>
              <a:rPr lang="en-US" dirty="0" err="1"/>
              <a:t>Vedantam</a:t>
            </a:r>
            <a:r>
              <a:rPr lang="en-US" dirty="0"/>
              <a:t> S, </a:t>
            </a:r>
            <a:r>
              <a:rPr lang="en-US" dirty="0" err="1"/>
              <a:t>Buchkovich</a:t>
            </a:r>
            <a:r>
              <a:rPr lang="en-US" dirty="0"/>
              <a:t> ML, Yang J, </a:t>
            </a:r>
            <a:r>
              <a:rPr lang="en-US" dirty="0" err="1"/>
              <a:t>Croteau-Chonka</a:t>
            </a:r>
            <a:r>
              <a:rPr lang="en-US" dirty="0"/>
              <a:t> DC, </a:t>
            </a:r>
            <a:r>
              <a:rPr lang="en-US" dirty="0" err="1"/>
              <a:t>Esko</a:t>
            </a:r>
            <a:r>
              <a:rPr lang="en-US" dirty="0"/>
              <a:t> T, Fall T, et al. </a:t>
            </a:r>
            <a:r>
              <a:rPr lang="en-US" b="1" dirty="0"/>
              <a:t>Genetic studies of body mass index yield new insights for obesity biology</a:t>
            </a:r>
            <a:r>
              <a:rPr lang="en-US" dirty="0"/>
              <a:t>. Nature. 2015; 518: 197–206. </a:t>
            </a:r>
            <a:r>
              <a:rPr lang="en-US" dirty="0" err="1"/>
              <a:t>doi</a:t>
            </a:r>
            <a:r>
              <a:rPr lang="en-US" dirty="0"/>
              <a:t>: 10.1038/nature14177.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25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4DE52-F8D6-6C47-87EF-3E57FC39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Risk Scores and Obesity Risk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CDBAB27-3398-9A43-93BA-85976BE030C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05131235"/>
              </p:ext>
            </p:extLst>
          </p:nvPr>
        </p:nvGraphicFramePr>
        <p:xfrm>
          <a:off x="838200" y="1421587"/>
          <a:ext cx="5181600" cy="3958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886AEF-D945-4248-A402-8EE4EFC686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Genetic Risk Score</a:t>
            </a:r>
          </a:p>
          <a:p>
            <a:pPr lvl="1"/>
            <a:r>
              <a:rPr lang="en-US" dirty="0"/>
              <a:t>Sum of all BMI-associated alleles</a:t>
            </a:r>
          </a:p>
          <a:p>
            <a:pPr lvl="1"/>
            <a:r>
              <a:rPr lang="en-US" dirty="0"/>
              <a:t>Graph compares risk of BM &gt;30 as a function of your percentile of risk score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50D93-873C-EB46-8BD6-CE39C3879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153" y="3757306"/>
            <a:ext cx="4159693" cy="2554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F0C8FF-4E41-EA46-B340-858469AF7BDC}"/>
              </a:ext>
            </a:extLst>
          </p:cNvPr>
          <p:cNvSpPr txBox="1"/>
          <p:nvPr/>
        </p:nvSpPr>
        <p:spPr>
          <a:xfrm>
            <a:off x="425302" y="5380074"/>
            <a:ext cx="6257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Khera</a:t>
            </a:r>
            <a:r>
              <a:rPr lang="en-US" dirty="0"/>
              <a:t>, A. V. </a:t>
            </a:r>
            <a:r>
              <a:rPr lang="en-US" i="1" dirty="0"/>
              <a:t>et al.</a:t>
            </a:r>
            <a:r>
              <a:rPr lang="en-US" dirty="0"/>
              <a:t> Genome - wide polygenic score to identify a monogenic risk - equivalent for coronary disease. </a:t>
            </a:r>
            <a:r>
              <a:rPr lang="en-US" i="1" dirty="0" err="1"/>
              <a:t>bioRxiv</a:t>
            </a:r>
            <a:r>
              <a:rPr lang="en-US" dirty="0"/>
              <a:t> (2017). doi:10.1101/218388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79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CD294-EDE6-364B-9890-2C0AF2250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Obesity – Disease Relationships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0E81A9-D639-0541-A82F-A79B98B212BF}"/>
              </a:ext>
            </a:extLst>
          </p:cNvPr>
          <p:cNvSpPr/>
          <p:nvPr/>
        </p:nvSpPr>
        <p:spPr>
          <a:xfrm>
            <a:off x="4192859" y="3472326"/>
            <a:ext cx="2587083" cy="1672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Obesity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DB44AC-5725-8043-9DF8-24E6E2151563}"/>
              </a:ext>
            </a:extLst>
          </p:cNvPr>
          <p:cNvSpPr/>
          <p:nvPr/>
        </p:nvSpPr>
        <p:spPr>
          <a:xfrm>
            <a:off x="1182029" y="2096429"/>
            <a:ext cx="1962615" cy="1204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013690-ED8F-FD41-BE6A-395E95EDDE86}"/>
              </a:ext>
            </a:extLst>
          </p:cNvPr>
          <p:cNvSpPr/>
          <p:nvPr/>
        </p:nvSpPr>
        <p:spPr>
          <a:xfrm>
            <a:off x="1182029" y="3706502"/>
            <a:ext cx="1962615" cy="120433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544357-A016-564D-92D6-ADA50646F364}"/>
              </a:ext>
            </a:extLst>
          </p:cNvPr>
          <p:cNvSpPr/>
          <p:nvPr/>
        </p:nvSpPr>
        <p:spPr>
          <a:xfrm>
            <a:off x="1182029" y="5316575"/>
            <a:ext cx="1962615" cy="120433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Choices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912683D-8646-D144-B34A-2B4F921FC8E2}"/>
              </a:ext>
            </a:extLst>
          </p:cNvPr>
          <p:cNvSpPr/>
          <p:nvPr/>
        </p:nvSpPr>
        <p:spPr>
          <a:xfrm>
            <a:off x="8408019" y="3588136"/>
            <a:ext cx="2587083" cy="167268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Poor Health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03C88A-173D-E442-B666-9BC6DF31E646}"/>
              </a:ext>
            </a:extLst>
          </p:cNvPr>
          <p:cNvCxnSpPr/>
          <p:nvPr/>
        </p:nvCxnSpPr>
        <p:spPr>
          <a:xfrm>
            <a:off x="3144644" y="2921620"/>
            <a:ext cx="1048215" cy="6219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667DDA-FECC-5B4C-BD4E-2FF854223FE3}"/>
              </a:ext>
            </a:extLst>
          </p:cNvPr>
          <p:cNvCxnSpPr>
            <a:cxnSpLocks/>
          </p:cNvCxnSpPr>
          <p:nvPr/>
        </p:nvCxnSpPr>
        <p:spPr>
          <a:xfrm>
            <a:off x="3360234" y="4379872"/>
            <a:ext cx="55384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B62647-B884-1740-9FAB-37C4069DA0B8}"/>
              </a:ext>
            </a:extLst>
          </p:cNvPr>
          <p:cNvCxnSpPr>
            <a:cxnSpLocks/>
          </p:cNvCxnSpPr>
          <p:nvPr/>
        </p:nvCxnSpPr>
        <p:spPr>
          <a:xfrm flipV="1">
            <a:off x="3360234" y="4930579"/>
            <a:ext cx="832625" cy="765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0F90BB-B0FC-7840-BDAB-7DA57B9A99B7}"/>
              </a:ext>
            </a:extLst>
          </p:cNvPr>
          <p:cNvCxnSpPr>
            <a:cxnSpLocks/>
          </p:cNvCxnSpPr>
          <p:nvPr/>
        </p:nvCxnSpPr>
        <p:spPr>
          <a:xfrm>
            <a:off x="7002966" y="4379872"/>
            <a:ext cx="118202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4B4E80-3E6B-784A-B013-1C271A70E6AD}"/>
              </a:ext>
            </a:extLst>
          </p:cNvPr>
          <p:cNvSpPr txBox="1"/>
          <p:nvPr/>
        </p:nvSpPr>
        <p:spPr>
          <a:xfrm>
            <a:off x="7002966" y="3300761"/>
            <a:ext cx="1405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Genes</a:t>
            </a:r>
          </a:p>
          <a:p>
            <a:r>
              <a:rPr lang="en-US" dirty="0"/>
              <a:t>Environment</a:t>
            </a:r>
          </a:p>
          <a:p>
            <a:r>
              <a:rPr lang="en-US" dirty="0"/>
              <a:t>Choices</a:t>
            </a:r>
          </a:p>
        </p:txBody>
      </p:sp>
    </p:spTree>
    <p:extLst>
      <p:ext uri="{BB962C8B-B14F-4D97-AF65-F5344CB8AC3E}">
        <p14:creationId xmlns:p14="http://schemas.microsoft.com/office/powerpoint/2010/main" val="291839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33F74-BBB1-8742-9284-1B689B736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Fatalism vs Personal Responsibility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7DF9-4EB9-054D-9BD1-A2F984EEE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what you learned today affect your thoughts on fate vs personal responsibility with respect to obesity?</a:t>
            </a:r>
          </a:p>
        </p:txBody>
      </p:sp>
    </p:spTree>
    <p:extLst>
      <p:ext uri="{BB962C8B-B14F-4D97-AF65-F5344CB8AC3E}">
        <p14:creationId xmlns:p14="http://schemas.microsoft.com/office/powerpoint/2010/main" val="2986858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FEBB0-1566-0E4C-9838-D069C987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Fatalism vs Personal Responsibility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F9F84A-3CC1-3F42-82B3-01146DC24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long run, we shape our lives, and we shape ourselves. The process never ends until we die. And the choices we make are ultimately our own responsibility. – </a:t>
            </a:r>
            <a:r>
              <a:rPr lang="en-US" b="1" dirty="0"/>
              <a:t>Eleanor Roosevelt</a:t>
            </a:r>
          </a:p>
          <a:p>
            <a:r>
              <a:rPr lang="en-US" dirty="0"/>
              <a:t>I mean, I think we're put here on earth to make your own destiny, to begin with. I don't think there's anything you can do this way or that way to change anything. – </a:t>
            </a:r>
            <a:r>
              <a:rPr lang="en-US" b="1" dirty="0"/>
              <a:t>Waylon Jennings</a:t>
            </a:r>
          </a:p>
        </p:txBody>
      </p:sp>
    </p:spTree>
    <p:extLst>
      <p:ext uri="{BB962C8B-B14F-4D97-AF65-F5344CB8AC3E}">
        <p14:creationId xmlns:p14="http://schemas.microsoft.com/office/powerpoint/2010/main" val="1354895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 the proportion of obesity that is heritable and how this was determined.</a:t>
            </a:r>
          </a:p>
          <a:p>
            <a:r>
              <a:rPr lang="en-US" dirty="0"/>
              <a:t>Explain the difference between the effects of inherited environment and genetics.</a:t>
            </a:r>
          </a:p>
          <a:p>
            <a:r>
              <a:rPr lang="en-US" dirty="0"/>
              <a:t>Understand the role of the environment in the heritability of obesity.</a:t>
            </a:r>
          </a:p>
          <a:p>
            <a:r>
              <a:rPr lang="en-US" dirty="0"/>
              <a:t>Discriminate between the methodologies used to identify rare and common obesogenic variants.</a:t>
            </a:r>
          </a:p>
          <a:p>
            <a:r>
              <a:rPr lang="en-US" dirty="0"/>
              <a:t>Apply knowledge </a:t>
            </a:r>
            <a:r>
              <a:rPr lang="en-US"/>
              <a:t>of obesogenic </a:t>
            </a:r>
            <a:r>
              <a:rPr lang="en-US" dirty="0"/>
              <a:t>variants to potential individualized treatments.</a:t>
            </a:r>
          </a:p>
        </p:txBody>
      </p:sp>
    </p:spTree>
    <p:extLst>
      <p:ext uri="{BB962C8B-B14F-4D97-AF65-F5344CB8AC3E}">
        <p14:creationId xmlns:p14="http://schemas.microsoft.com/office/powerpoint/2010/main" val="2039457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heritability thought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Purpose</a:t>
            </a:r>
            <a:r>
              <a:rPr lang="en-US" dirty="0"/>
              <a:t>: Determine effect of genetics on obesity</a:t>
            </a:r>
          </a:p>
          <a:p>
            <a:r>
              <a:rPr lang="en-US" b="1" dirty="0"/>
              <a:t>Experiment</a:t>
            </a:r>
            <a:r>
              <a:rPr lang="en-US" dirty="0"/>
              <a:t>: Send you out to ask UM students their BMI, and their parents BMI.  What do you think the result would look like (see examples)</a:t>
            </a:r>
          </a:p>
          <a:p>
            <a:r>
              <a:rPr lang="en-US" dirty="0"/>
              <a:t>Spend a few minutes talking with the folks around you, and come up with a list of confounding variables or problems with this experiment</a:t>
            </a:r>
          </a:p>
        </p:txBody>
      </p:sp>
    </p:spTree>
    <p:extLst>
      <p:ext uri="{BB962C8B-B14F-4D97-AF65-F5344CB8AC3E}">
        <p14:creationId xmlns:p14="http://schemas.microsoft.com/office/powerpoint/2010/main" val="165535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3E6AB-EFA6-DA4F-AFF9-6CE3F67B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606E2-4BA9-B94E-BE67-6536015D9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baseline="30000" dirty="0"/>
              <a:t>2</a:t>
            </a:r>
            <a:r>
              <a:rPr lang="en-US" dirty="0"/>
              <a:t> is the fraction of variance explained by heredity</a:t>
            </a:r>
          </a:p>
          <a:p>
            <a:pPr lvl="1"/>
            <a:r>
              <a:rPr lang="en-US" dirty="0"/>
              <a:t>(1-H</a:t>
            </a:r>
            <a:r>
              <a:rPr lang="en-US" baseline="30000" dirty="0"/>
              <a:t>2</a:t>
            </a:r>
            <a:r>
              <a:rPr lang="en-US" dirty="0"/>
              <a:t>) is the fraction of variance not explained by heredity</a:t>
            </a:r>
          </a:p>
          <a:p>
            <a:pPr lvl="1"/>
            <a:r>
              <a:rPr lang="en-US" dirty="0"/>
              <a:t>h</a:t>
            </a:r>
            <a:r>
              <a:rPr lang="en-US" baseline="30000" dirty="0"/>
              <a:t>2</a:t>
            </a:r>
            <a:r>
              <a:rPr lang="en-US" dirty="0"/>
              <a:t> is the fraction of variance calculated from our genes (more on this later)</a:t>
            </a:r>
          </a:p>
          <a:p>
            <a:r>
              <a:rPr lang="en-US" dirty="0"/>
              <a:t>V</a:t>
            </a:r>
            <a:r>
              <a:rPr lang="en-US" baseline="-25000" dirty="0"/>
              <a:t>g</a:t>
            </a:r>
            <a:r>
              <a:rPr lang="en-US" dirty="0"/>
              <a:t> is the fraction of heredity (H</a:t>
            </a:r>
            <a:r>
              <a:rPr lang="en-US" baseline="30000" dirty="0"/>
              <a:t>2</a:t>
            </a:r>
            <a:r>
              <a:rPr lang="en-US" dirty="0"/>
              <a:t>) explained by genetics</a:t>
            </a:r>
          </a:p>
          <a:p>
            <a:r>
              <a:rPr lang="en-US" dirty="0" err="1"/>
              <a:t>V</a:t>
            </a:r>
            <a:r>
              <a:rPr lang="en-US" baseline="-25000" dirty="0" err="1"/>
              <a:t>e</a:t>
            </a:r>
            <a:r>
              <a:rPr lang="en-US" dirty="0"/>
              <a:t> is the fraction of heredity (H</a:t>
            </a:r>
            <a:r>
              <a:rPr lang="en-US" baseline="30000" dirty="0"/>
              <a:t>2</a:t>
            </a:r>
            <a:r>
              <a:rPr lang="en-US" dirty="0"/>
              <a:t>) explained by shared environment</a:t>
            </a:r>
          </a:p>
        </p:txBody>
      </p:sp>
    </p:spTree>
    <p:extLst>
      <p:ext uri="{BB962C8B-B14F-4D97-AF65-F5344CB8AC3E}">
        <p14:creationId xmlns:p14="http://schemas.microsoft.com/office/powerpoint/2010/main" val="168851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heritable traits?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36956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3FFE8E-AD3F-2947-A051-CDFCCF158770}"/>
              </a:ext>
            </a:extLst>
          </p:cNvPr>
          <p:cNvSpPr txBox="1"/>
          <p:nvPr/>
        </p:nvSpPr>
        <p:spPr>
          <a:xfrm>
            <a:off x="4922196" y="6176963"/>
            <a:ext cx="7441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Polubriaginof</a:t>
            </a:r>
            <a:r>
              <a:rPr lang="en-US" dirty="0"/>
              <a:t>, F. C. G. </a:t>
            </a:r>
            <a:r>
              <a:rPr lang="en-US" i="1" dirty="0"/>
              <a:t>et al.</a:t>
            </a:r>
            <a:r>
              <a:rPr lang="en-US" dirty="0"/>
              <a:t> Disease Heritability Inferred from Familial Relationships Reported in Medical Records. </a:t>
            </a:r>
            <a:r>
              <a:rPr lang="en-US" i="1" dirty="0"/>
              <a:t>Cell</a:t>
            </a:r>
            <a:r>
              <a:rPr lang="en-US" dirty="0"/>
              <a:t> </a:t>
            </a:r>
            <a:r>
              <a:rPr lang="en-US" b="1" dirty="0"/>
              <a:t>173,</a:t>
            </a:r>
            <a:r>
              <a:rPr lang="en-US" dirty="0"/>
              <a:t> 1692–1704.e11 (2018).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9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Heritable do you think BMI 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0-25%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25-50%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50-75%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75-80%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9" y="2146443"/>
            <a:ext cx="3670300" cy="1498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6812" y="4264671"/>
            <a:ext cx="82018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Best estimate is 77% heritable</a:t>
            </a:r>
          </a:p>
          <a:p>
            <a:r>
              <a:rPr lang="en-US" sz="3200" dirty="0"/>
              <a:t>What do we we mean here by </a:t>
            </a:r>
            <a:r>
              <a:rPr lang="en-US" sz="3200" dirty="0" err="1"/>
              <a:t>V</a:t>
            </a:r>
            <a:r>
              <a:rPr lang="en-US" sz="3200" baseline="-25000" dirty="0" err="1"/>
              <a:t>e</a:t>
            </a:r>
            <a:r>
              <a:rPr lang="en-US" sz="3200" dirty="0"/>
              <a:t>?</a:t>
            </a:r>
          </a:p>
          <a:p>
            <a:r>
              <a:rPr lang="en-US" sz="3200" dirty="0"/>
              <a:t>How much variance is due to “personal choices”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43725-6730-E244-901A-DACD3F5296B8}"/>
              </a:ext>
            </a:extLst>
          </p:cNvPr>
          <p:cNvSpPr txBox="1"/>
          <p:nvPr/>
        </p:nvSpPr>
        <p:spPr>
          <a:xfrm>
            <a:off x="6809361" y="3816628"/>
            <a:ext cx="1496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Heredity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9BE825-E06A-5B47-B00C-3A09CED2CF29}"/>
              </a:ext>
            </a:extLst>
          </p:cNvPr>
          <p:cNvSpPr txBox="1"/>
          <p:nvPr/>
        </p:nvSpPr>
        <p:spPr>
          <a:xfrm>
            <a:off x="6277965" y="1610477"/>
            <a:ext cx="2686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Variability Due To Genetics</a:t>
            </a:r>
          </a:p>
        </p:txBody>
      </p:sp>
    </p:spTree>
    <p:extLst>
      <p:ext uri="{BB962C8B-B14F-4D97-AF65-F5344CB8AC3E}">
        <p14:creationId xmlns:p14="http://schemas.microsoft.com/office/powerpoint/2010/main" val="27931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proportion of heritability do you think is genetic (V</a:t>
            </a:r>
            <a:r>
              <a:rPr lang="en-US" baseline="-25000" dirty="0"/>
              <a:t>g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0-20%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20-40%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40-60%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60-80%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9" y="2146443"/>
            <a:ext cx="3670300" cy="149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A21D22-6631-8C4C-AAF3-4169E85AA991}"/>
              </a:ext>
            </a:extLst>
          </p:cNvPr>
          <p:cNvSpPr txBox="1"/>
          <p:nvPr/>
        </p:nvSpPr>
        <p:spPr>
          <a:xfrm>
            <a:off x="6809361" y="3816628"/>
            <a:ext cx="1623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Variability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C7746-B1D3-D140-879D-C3271FE3C27B}"/>
              </a:ext>
            </a:extLst>
          </p:cNvPr>
          <p:cNvSpPr txBox="1"/>
          <p:nvPr/>
        </p:nvSpPr>
        <p:spPr>
          <a:xfrm>
            <a:off x="6277965" y="1610477"/>
            <a:ext cx="2686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Variability Due To Genetics</a:t>
            </a:r>
          </a:p>
        </p:txBody>
      </p:sp>
    </p:spTree>
    <p:extLst>
      <p:ext uri="{BB962C8B-B14F-4D97-AF65-F5344CB8AC3E}">
        <p14:creationId xmlns:p14="http://schemas.microsoft.com/office/powerpoint/2010/main" val="176775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Heritable vs Familial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Familial (</a:t>
            </a:r>
            <a:r>
              <a:rPr lang="en-US" dirty="0" err="1"/>
              <a:t>V</a:t>
            </a:r>
            <a:r>
              <a:rPr lang="en-US" baseline="-25000" dirty="0" err="1"/>
              <a:t>e</a:t>
            </a:r>
            <a:r>
              <a:rPr lang="en-US" dirty="0"/>
              <a:t> + V</a:t>
            </a:r>
            <a:r>
              <a:rPr lang="en-US" baseline="-25000" dirty="0"/>
              <a:t>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Traits are shared by relatives for any reason</a:t>
            </a:r>
          </a:p>
          <a:p>
            <a:r>
              <a:rPr lang="en-US" dirty="0"/>
              <a:t>Genetic (V</a:t>
            </a:r>
            <a:r>
              <a:rPr lang="en-US" baseline="-25000" dirty="0"/>
              <a:t>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Similarities arise from </a:t>
            </a:r>
            <a:r>
              <a:rPr lang="en-US" b="1" dirty="0"/>
              <a:t>shared genotypes</a:t>
            </a:r>
          </a:p>
          <a:p>
            <a:pPr marL="457200" lvl="1" indent="0">
              <a:buNone/>
            </a:pPr>
            <a:endParaRPr lang="en-US" b="1" dirty="0"/>
          </a:p>
          <a:p>
            <a:r>
              <a:rPr lang="en-US" b="1" dirty="0"/>
              <a:t>Activity: </a:t>
            </a:r>
            <a:r>
              <a:rPr lang="en-US" dirty="0"/>
              <a:t>List some aspects of obesity that you think would be </a:t>
            </a:r>
            <a:r>
              <a:rPr lang="en-US" u="sng" dirty="0"/>
              <a:t>heritable</a:t>
            </a:r>
            <a:r>
              <a:rPr lang="en-US" dirty="0"/>
              <a:t> vs </a:t>
            </a:r>
            <a:r>
              <a:rPr lang="en-US" u="sng" dirty="0"/>
              <a:t>familial</a:t>
            </a:r>
            <a:r>
              <a:rPr lang="en-US" dirty="0"/>
              <a:t> vs </a:t>
            </a:r>
            <a:r>
              <a:rPr lang="en-US" u="sng" dirty="0"/>
              <a:t>non-heritable.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1893</TotalTime>
  <Words>1481</Words>
  <Application>Microsoft Macintosh PowerPoint</Application>
  <PresentationFormat>Widescreen</PresentationFormat>
  <Paragraphs>194</Paragraphs>
  <Slides>30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Mangal</vt:lpstr>
      <vt:lpstr>Symbol</vt:lpstr>
      <vt:lpstr>Office Theme</vt:lpstr>
      <vt:lpstr>Genetics of Obesity</vt:lpstr>
      <vt:lpstr>Learning Objectives</vt:lpstr>
      <vt:lpstr>Fatalism vs Personal Responsibility</vt:lpstr>
      <vt:lpstr>A heritability thought experiment</vt:lpstr>
      <vt:lpstr>Some definitions</vt:lpstr>
      <vt:lpstr>What are some heritable traits?</vt:lpstr>
      <vt:lpstr>How Heritable do you think BMI is?</vt:lpstr>
      <vt:lpstr>What proportion of heritability do you think is genetic (Vg)</vt:lpstr>
      <vt:lpstr>Heritable vs Familial</vt:lpstr>
      <vt:lpstr>How To Separate Familial from Heritable?</vt:lpstr>
      <vt:lpstr>Twin Studies and Obesity Heritability</vt:lpstr>
      <vt:lpstr>BMI Correlations of Different Sibling-Sets</vt:lpstr>
      <vt:lpstr>Doing the math</vt:lpstr>
      <vt:lpstr>What do we think?</vt:lpstr>
      <vt:lpstr>Broad Sense and Narrow Sense Heritability</vt:lpstr>
      <vt:lpstr>How do we identify obesity-causing alleles?</vt:lpstr>
      <vt:lpstr>Methodologis for Identifying Obesity-Associated Genes</vt:lpstr>
      <vt:lpstr>Identification of Leptin as a Rare Syndromic Form of Obesity</vt:lpstr>
      <vt:lpstr>Leptin is an appetite suppressant from fat tissue</vt:lpstr>
      <vt:lpstr>Leptin deficiency is treatable with recombinant leptin</vt:lpstr>
      <vt:lpstr>Most syndromic forms of obesity associate with appetite control</vt:lpstr>
      <vt:lpstr>Role of Leptin, Melanocortin and BDNF in appetite control</vt:lpstr>
      <vt:lpstr>Discuss amongst yourselves</vt:lpstr>
      <vt:lpstr>GWAS and common variants associated with obesity</vt:lpstr>
      <vt:lpstr>How good are we at predicting obesity from genomic data?</vt:lpstr>
      <vt:lpstr>Most Common Variants Have Small Effects</vt:lpstr>
      <vt:lpstr>Genetic Risk Scores and Obesity Risk</vt:lpstr>
      <vt:lpstr>Obesity – Disease Relationships</vt:lpstr>
      <vt:lpstr>Fatalism vs Personal Responsibility</vt:lpstr>
      <vt:lpstr>Learning Objectives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of Obesity</dc:title>
  <dc:creator>Dave Bridges</dc:creator>
  <cp:lastModifiedBy>Dave Bridges</cp:lastModifiedBy>
  <cp:revision>69</cp:revision>
  <dcterms:created xsi:type="dcterms:W3CDTF">2017-05-16T13:59:38Z</dcterms:created>
  <dcterms:modified xsi:type="dcterms:W3CDTF">2018-09-02T15:36:19Z</dcterms:modified>
</cp:coreProperties>
</file>